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1" r:id="rId2"/>
  </p:sldIdLst>
  <p:sldSz cx="15113000" cy="21374100"/>
  <p:notesSz cx="6669088" cy="9926638"/>
  <p:embeddedFontLst>
    <p:embeddedFont>
      <p:font typeface="Open Sans" panose="020B0606030504020204" pitchFamily="34" charset="0"/>
      <p:regular r:id="rId3"/>
      <p:bold r:id="rId4"/>
    </p:embeddedFont>
    <p:embeddedFont>
      <p:font typeface="Open Sans Bold" panose="020B0806030504020204" charset="0"/>
      <p:bold r:id="rId5"/>
    </p:embeddedFont>
    <p:embeddedFont>
      <p:font typeface="Open Sans Italics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4338"/>
    <a:srgbClr val="53423B"/>
    <a:srgbClr val="8E0155"/>
    <a:srgbClr val="851D59"/>
    <a:srgbClr val="AB9CA2"/>
    <a:srgbClr val="9D6687"/>
    <a:srgbClr val="881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0" autoAdjust="0"/>
    <p:restoredTop sz="94622" autoAdjust="0"/>
  </p:normalViewPr>
  <p:slideViewPr>
    <p:cSldViewPr>
      <p:cViewPr>
        <p:scale>
          <a:sx n="40" d="100"/>
          <a:sy n="40" d="100"/>
        </p:scale>
        <p:origin x="2266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23A15-1EC0-CD79-82E3-DE4B04B93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4">
            <a:extLst>
              <a:ext uri="{FF2B5EF4-FFF2-40B4-BE49-F238E27FC236}">
                <a16:creationId xmlns:a16="http://schemas.microsoft.com/office/drawing/2014/main" id="{346255E5-9FCF-1B46-8949-3E96C68F4D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44143" y="6389275"/>
            <a:ext cx="14606119" cy="1163766"/>
          </a:xfrm>
          <a:prstGeom prst="rect">
            <a:avLst/>
          </a:prstGeom>
          <a:solidFill>
            <a:srgbClr val="AB9CA2"/>
          </a:solidFill>
        </p:spPr>
        <p:txBody>
          <a:bodyPr lIns="127000" tIns="127000" rIns="127000" bIns="127000" rtlCol="0" anchor="ctr"/>
          <a:lstStyle/>
          <a:p>
            <a:pPr algn="l">
              <a:lnSpc>
                <a:spcPts val="3920"/>
              </a:lnSpc>
            </a:pPr>
            <a:r>
              <a:rPr lang="fr-FR" sz="2800" b="1" spc="-106" noProof="0" dirty="0">
                <a:solidFill>
                  <a:srgbClr val="8E0155"/>
                </a:solidFill>
                <a:latin typeface="+mj-lt"/>
                <a:ea typeface="Open Sans Bold"/>
                <a:cs typeface="Open Sans Bold"/>
                <a:sym typeface="Open Sans Bold"/>
              </a:rPr>
              <a:t> CONTENU DU POSTE</a:t>
            </a:r>
          </a:p>
        </p:txBody>
      </p:sp>
      <p:grpSp>
        <p:nvGrpSpPr>
          <p:cNvPr id="5" name="Group 5">
            <a:extLst>
              <a:ext uri="{FF2B5EF4-FFF2-40B4-BE49-F238E27FC236}">
                <a16:creationId xmlns:a16="http://schemas.microsoft.com/office/drawing/2014/main" id="{6AE096FE-18AB-C449-7005-97587F910F6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59536" y="7089471"/>
            <a:ext cx="14602411" cy="4371425"/>
            <a:chOff x="0" y="-14146"/>
            <a:chExt cx="2610807" cy="773553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93E72BBB-D51C-8BC1-822D-A6775ADD47B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53222"/>
              <a:ext cx="2605784" cy="691755"/>
            </a:xfrm>
            <a:custGeom>
              <a:avLst/>
              <a:gdLst/>
              <a:ahLst/>
              <a:cxnLst/>
              <a:rect l="l" t="t" r="r" b="b"/>
              <a:pathLst>
                <a:path w="2608721" h="744977">
                  <a:moveTo>
                    <a:pt x="0" y="0"/>
                  </a:moveTo>
                  <a:lnTo>
                    <a:pt x="2608721" y="0"/>
                  </a:lnTo>
                  <a:lnTo>
                    <a:pt x="2608721" y="744977"/>
                  </a:lnTo>
                  <a:lnTo>
                    <a:pt x="0" y="744977"/>
                  </a:lnTo>
                  <a:close/>
                </a:path>
              </a:pathLst>
            </a:custGeom>
            <a:solidFill>
              <a:srgbClr val="AB9CA2">
                <a:alpha val="0"/>
              </a:srgbClr>
            </a:solidFill>
            <a:ln w="38100" cap="sq">
              <a:solidFill>
                <a:srgbClr val="AB9CA2"/>
              </a:solidFill>
              <a:prstDash val="solid"/>
              <a:miter/>
            </a:ln>
          </p:spPr>
          <p:txBody>
            <a:bodyPr/>
            <a:lstStyle/>
            <a:p>
              <a:endParaRPr lang="fr-FR" noProof="0" dirty="0">
                <a:latin typeface="+mj-lt"/>
              </a:endParaRPr>
            </a:p>
          </p:txBody>
        </p:sp>
        <p:sp>
          <p:nvSpPr>
            <p:cNvPr id="7" name="TextBox 7">
              <a:extLst>
                <a:ext uri="{FF2B5EF4-FFF2-40B4-BE49-F238E27FC236}">
                  <a16:creationId xmlns:a16="http://schemas.microsoft.com/office/drawing/2014/main" id="{EF4F918E-7791-DDA7-2F28-45AE3D312F74}"/>
                </a:ext>
              </a:extLst>
            </p:cNvPr>
            <p:cNvSpPr txBox="1">
              <a:spLocks/>
            </p:cNvSpPr>
            <p:nvPr/>
          </p:nvSpPr>
          <p:spPr>
            <a:xfrm>
              <a:off x="13811" y="-14146"/>
              <a:ext cx="2596996" cy="773553"/>
            </a:xfrm>
            <a:prstGeom prst="rect">
              <a:avLst/>
            </a:prstGeom>
            <a:ln>
              <a:noFill/>
            </a:ln>
          </p:spPr>
          <p:txBody>
            <a:bodyPr lIns="127000" tIns="127000" rIns="127000" bIns="127000" rtlCol="0" anchor="ctr"/>
            <a:lstStyle/>
            <a:p>
              <a:r>
                <a:rPr lang="fr-FR" dirty="0"/>
                <a:t>Dans le respect du projet de service, l’ergothérapeute, sous l’autorité de la Directrice du service et de la Cheffe de service, a pour missions 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dirty="0"/>
                <a:t>L’évaluation des besoins des jeunes admis au SAAAIS MELINA 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dirty="0"/>
                <a:t>La proposition de projets thérapeutiques en ergothérapie en accord avec les souhaits du jeune et de sa famille 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dirty="0"/>
                <a:t>La </a:t>
              </a:r>
              <a:r>
                <a:rPr lang="fr-FR" dirty="0" err="1"/>
                <a:t>ré-adaptation</a:t>
              </a:r>
              <a:r>
                <a:rPr lang="fr-FR" dirty="0"/>
                <a:t> de l’environnement pour atténuer les obstacles à l'indépendance (conseils, préconisations, adaptations, conception et réalisation d’aides palliatives, …)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dirty="0"/>
                <a:t>La </a:t>
              </a:r>
              <a:r>
                <a:rPr lang="fr-FR" dirty="0" err="1"/>
                <a:t>ré-éducation</a:t>
              </a:r>
              <a:r>
                <a:rPr lang="fr-FR" dirty="0"/>
                <a:t> des fonctions déficitaires (guidage vers l’autonomie en développant les qualités gestuelles, les sens compensatoires, … et stimulation des capacités cognitives avec valorisation des compétences)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dirty="0"/>
                <a:t>La coopération et liens avec les familles, avec l’accompagnement des familles dans la co-construction de leur projet personnalisé dans le cadre de la référence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dirty="0"/>
                <a:t>L’implication dans le travail d'équipe interdisciplinaire,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dirty="0"/>
                <a:t>La collaboration avec les partenaires (établissements scolaires, fournisseur de </a:t>
              </a:r>
              <a:r>
                <a:rPr lang="fr-FR"/>
                <a:t>matériels adaptés, …).</a:t>
              </a:r>
              <a:endParaRPr lang="fr-FR" dirty="0"/>
            </a:p>
          </p:txBody>
        </p:sp>
      </p:grpSp>
      <p:grpSp>
        <p:nvGrpSpPr>
          <p:cNvPr id="8" name="Group 8">
            <a:extLst>
              <a:ext uri="{FF2B5EF4-FFF2-40B4-BE49-F238E27FC236}">
                <a16:creationId xmlns:a16="http://schemas.microsoft.com/office/drawing/2014/main" id="{23A7ABEE-438B-ED55-5A96-FE4BF0A1174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53741" y="11484910"/>
            <a:ext cx="7523052" cy="1093904"/>
            <a:chOff x="-573" y="-2890"/>
            <a:chExt cx="1341236" cy="224439"/>
          </a:xfrm>
          <a:solidFill>
            <a:srgbClr val="53423B"/>
          </a:solidFill>
        </p:grpSpPr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99E4C5AF-3DA3-AF30-545E-C00D7B70FF4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340663" cy="221549"/>
            </a:xfrm>
            <a:custGeom>
              <a:avLst/>
              <a:gdLst/>
              <a:ahLst/>
              <a:cxnLst/>
              <a:rect l="l" t="t" r="r" b="b"/>
              <a:pathLst>
                <a:path w="1340663" h="221549">
                  <a:moveTo>
                    <a:pt x="0" y="0"/>
                  </a:moveTo>
                  <a:lnTo>
                    <a:pt x="1340663" y="0"/>
                  </a:lnTo>
                  <a:lnTo>
                    <a:pt x="1340663" y="221549"/>
                  </a:lnTo>
                  <a:lnTo>
                    <a:pt x="0" y="22154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fr-FR" noProof="0" dirty="0">
                <a:latin typeface="+mj-lt"/>
              </a:endParaRPr>
            </a:p>
          </p:txBody>
        </p:sp>
        <p:sp>
          <p:nvSpPr>
            <p:cNvPr id="10" name="TextBox 10">
              <a:extLst>
                <a:ext uri="{FF2B5EF4-FFF2-40B4-BE49-F238E27FC236}">
                  <a16:creationId xmlns:a16="http://schemas.microsoft.com/office/drawing/2014/main" id="{CC59760E-E638-D68D-66C4-B1E2FE4BF97F}"/>
                </a:ext>
              </a:extLst>
            </p:cNvPr>
            <p:cNvSpPr txBox="1">
              <a:spLocks/>
            </p:cNvSpPr>
            <p:nvPr/>
          </p:nvSpPr>
          <p:spPr>
            <a:xfrm>
              <a:off x="-573" y="-2890"/>
              <a:ext cx="1341236" cy="224438"/>
            </a:xfrm>
            <a:prstGeom prst="rect">
              <a:avLst/>
            </a:prstGeom>
            <a:solidFill>
              <a:srgbClr val="AB9CA2"/>
            </a:solidFill>
          </p:spPr>
          <p:txBody>
            <a:bodyPr lIns="127000" tIns="127000" rIns="127000" bIns="127000" rtlCol="0" anchor="ctr"/>
            <a:lstStyle/>
            <a:p>
              <a:pPr algn="l">
                <a:lnSpc>
                  <a:spcPts val="3920"/>
                </a:lnSpc>
              </a:pPr>
              <a:r>
                <a:rPr lang="fr-FR" sz="2800" b="1" spc="-106" noProof="0" dirty="0">
                  <a:solidFill>
                    <a:srgbClr val="8E0155"/>
                  </a:solidFill>
                  <a:latin typeface="+mj-lt"/>
                  <a:ea typeface="Open Sans Bold"/>
                  <a:cs typeface="Open Sans Bold"/>
                  <a:sym typeface="Open Sans Bold"/>
                </a:rPr>
                <a:t> PROFIL RECHERCHÉ</a:t>
              </a:r>
            </a:p>
          </p:txBody>
        </p:sp>
      </p:grpSp>
      <p:grpSp>
        <p:nvGrpSpPr>
          <p:cNvPr id="11" name="Group 11">
            <a:extLst>
              <a:ext uri="{FF2B5EF4-FFF2-40B4-BE49-F238E27FC236}">
                <a16:creationId xmlns:a16="http://schemas.microsoft.com/office/drawing/2014/main" id="{EAB8A56F-58AD-13D7-AFE9-10C04DB95BB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275945" y="12346748"/>
            <a:ext cx="7582018" cy="4992319"/>
            <a:chOff x="0" y="0"/>
            <a:chExt cx="1358612" cy="894567"/>
          </a:xfrm>
        </p:grpSpPr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49E64AB6-0B73-CA34-F2A1-8B43492E3B3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0"/>
              <a:ext cx="1340663" cy="894567"/>
            </a:xfrm>
            <a:custGeom>
              <a:avLst/>
              <a:gdLst/>
              <a:ahLst/>
              <a:cxnLst/>
              <a:rect l="l" t="t" r="r" b="b"/>
              <a:pathLst>
                <a:path w="1340663" h="894567">
                  <a:moveTo>
                    <a:pt x="0" y="0"/>
                  </a:moveTo>
                  <a:lnTo>
                    <a:pt x="1340663" y="0"/>
                  </a:lnTo>
                  <a:lnTo>
                    <a:pt x="1340663" y="894567"/>
                  </a:lnTo>
                  <a:lnTo>
                    <a:pt x="0" y="894567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AB9CA2"/>
              </a:solidFill>
              <a:prstDash val="solid"/>
              <a:miter/>
            </a:ln>
          </p:spPr>
          <p:txBody>
            <a:bodyPr/>
            <a:lstStyle/>
            <a:p>
              <a:endParaRPr lang="fr-FR" noProof="0" dirty="0">
                <a:latin typeface="+mj-lt"/>
              </a:endParaRPr>
            </a:p>
          </p:txBody>
        </p:sp>
        <p:sp>
          <p:nvSpPr>
            <p:cNvPr id="13" name="TextBox 13">
              <a:extLst>
                <a:ext uri="{FF2B5EF4-FFF2-40B4-BE49-F238E27FC236}">
                  <a16:creationId xmlns:a16="http://schemas.microsoft.com/office/drawing/2014/main" id="{F5E54A4A-C085-C5FA-95D3-CC7497872A1A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837" y="41583"/>
              <a:ext cx="1356775" cy="846156"/>
            </a:xfrm>
            <a:prstGeom prst="rect">
              <a:avLst/>
            </a:prstGeom>
            <a:ln>
              <a:noFill/>
            </a:ln>
          </p:spPr>
          <p:txBody>
            <a:bodyPr lIns="127000" tIns="127000" rIns="127000" bIns="127000"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b="1" spc="-72" dirty="0">
                  <a:ea typeface="Open Sans"/>
                  <a:cs typeface="Open Sans"/>
                  <a:sym typeface="Open Sans"/>
                </a:rPr>
                <a:t>Compétences</a:t>
              </a:r>
              <a:r>
                <a:rPr lang="en-US" b="1" spc="-72" dirty="0">
                  <a:ea typeface="Open Sans"/>
                  <a:cs typeface="Open Sans"/>
                  <a:sym typeface="Open Sans"/>
                </a:rPr>
                <a:t> : 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b="1" spc="-72" noProof="0" dirty="0">
                  <a:ea typeface="Open Sans"/>
                  <a:cs typeface="Open Sans"/>
                  <a:sym typeface="Open Sans"/>
                </a:rPr>
                <a:t>Titulaire</a:t>
              </a:r>
              <a:r>
                <a:rPr lang="en-US" b="1" spc="-72" dirty="0">
                  <a:ea typeface="Open Sans"/>
                  <a:cs typeface="Open Sans"/>
                  <a:sym typeface="Open Sans"/>
                </a:rPr>
                <a:t> d’un diplôme </a:t>
              </a:r>
              <a:r>
                <a:rPr lang="fr-FR" b="1" dirty="0"/>
                <a:t>d’Etat d’ergothérapeute ;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Spécialité AVJ (facultatif) ;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b="1" dirty="0"/>
                <a:t> Permis B obligatoire.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endParaRPr lang="en-US" b="1" spc="-72" dirty="0">
                <a:ea typeface="Open Sans"/>
                <a:cs typeface="Open Sans"/>
                <a:sym typeface="Open Sans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fr-FR" b="1" dirty="0"/>
                <a:t>Aptitudes: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Expérience souhaitée (jeune diplômé accepté)</a:t>
              </a:r>
              <a:r>
                <a:rPr lang="fr-FR" b="1" dirty="0"/>
                <a:t> ; </a:t>
              </a:r>
              <a:endParaRPr lang="fr-FR" dirty="0"/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Connaissance du secteur médico-social, et plus spécifiquement des difficultés liées à la déficience visuelle, serait appréciée ;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La connaissance du territoire et du travail ambulatoire en SESSAD serait un plus ;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Maîtrise de l’outil informatique ;</a:t>
              </a:r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Qualité d’écoute et relationnelle ;</a:t>
              </a:r>
              <a:endParaRPr lang="fr-FR" sz="2000" dirty="0"/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Aisance rédactionnelle ;</a:t>
              </a:r>
              <a:endParaRPr lang="fr-FR" sz="2000" dirty="0"/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Savoir rendre compte de son travail ;</a:t>
              </a:r>
              <a:endParaRPr lang="fr-FR" sz="2000" dirty="0"/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Capacité d’autonomie ;</a:t>
              </a:r>
              <a:endParaRPr lang="fr-FR" sz="2000" dirty="0"/>
            </a:p>
            <a:p>
              <a:pPr marL="742950" lvl="1" indent="-285750">
                <a:buFont typeface="Courier New" panose="02070309020205020404" pitchFamily="49" charset="0"/>
                <a:buChar char="o"/>
              </a:pPr>
              <a:r>
                <a:rPr lang="fr-FR" dirty="0"/>
                <a:t>Rigueur et créativité ;</a:t>
              </a:r>
            </a:p>
          </p:txBody>
        </p:sp>
      </p:grpSp>
      <p:grpSp>
        <p:nvGrpSpPr>
          <p:cNvPr id="17" name="Group 17">
            <a:extLst>
              <a:ext uri="{FF2B5EF4-FFF2-40B4-BE49-F238E27FC236}">
                <a16:creationId xmlns:a16="http://schemas.microsoft.com/office/drawing/2014/main" id="{6E44EEAB-357B-10F6-27A7-060D2B761152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7850434" y="11332031"/>
            <a:ext cx="6976367" cy="6898820"/>
            <a:chOff x="-5228" y="-38100"/>
            <a:chExt cx="1247535" cy="1299053"/>
          </a:xfrm>
        </p:grpSpPr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86946CF2-3891-7454-48C4-521D559A5BFE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194351"/>
              <a:ext cx="1242307" cy="1066602"/>
            </a:xfrm>
            <a:custGeom>
              <a:avLst/>
              <a:gdLst/>
              <a:ahLst/>
              <a:cxnLst/>
              <a:rect l="l" t="t" r="r" b="b"/>
              <a:pathLst>
                <a:path w="1242307" h="1066602">
                  <a:moveTo>
                    <a:pt x="0" y="0"/>
                  </a:moveTo>
                  <a:lnTo>
                    <a:pt x="1242307" y="0"/>
                  </a:lnTo>
                  <a:lnTo>
                    <a:pt x="1242307" y="1066602"/>
                  </a:lnTo>
                  <a:lnTo>
                    <a:pt x="0" y="106660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38100" cap="sq">
              <a:solidFill>
                <a:srgbClr val="AB9CA2"/>
              </a:solidFill>
              <a:prstDash val="solid"/>
              <a:miter/>
            </a:ln>
          </p:spPr>
          <p:txBody>
            <a:bodyPr/>
            <a:lstStyle/>
            <a:p>
              <a:endParaRPr lang="fr-FR" noProof="0" dirty="0">
                <a:latin typeface="+mj-lt"/>
              </a:endParaRPr>
            </a:p>
          </p:txBody>
        </p:sp>
        <p:sp>
          <p:nvSpPr>
            <p:cNvPr id="19" name="TextBox 19">
              <a:extLst>
                <a:ext uri="{FF2B5EF4-FFF2-40B4-BE49-F238E27FC236}">
                  <a16:creationId xmlns:a16="http://schemas.microsoft.com/office/drawing/2014/main" id="{09EB8F5D-C812-4AC2-6604-C1CFEC5B70B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5228" y="-38100"/>
              <a:ext cx="1247535" cy="1104702"/>
            </a:xfrm>
            <a:prstGeom prst="rect">
              <a:avLst/>
            </a:prstGeom>
            <a:ln>
              <a:noFill/>
            </a:ln>
          </p:spPr>
          <p:txBody>
            <a:bodyPr lIns="127000" tIns="127000" rIns="127000" bIns="127000" rtlCol="0" anchor="ctr"/>
            <a:lstStyle/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endParaRPr lang="fr-FR" sz="2000" spc="-72" noProof="0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endParaRPr>
            </a:p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r>
                <a:rPr lang="fr-FR" sz="2000" spc="-72" noProof="0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Un cadre de travail favorable à l’équilibre entre vie personnelle et vie professionnelle ;</a:t>
              </a:r>
            </a:p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r>
                <a:rPr lang="fr-FR" sz="2000" spc="-72" noProof="0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La stricte égalité Femmes/Hommes ;</a:t>
              </a:r>
            </a:p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r>
                <a:rPr lang="fr-FR" sz="2000" spc="-72" noProof="0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Salaire selon la CCNT 66 et ancienneté ;</a:t>
              </a:r>
            </a:p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r>
                <a:rPr lang="fr-FR" sz="2000" spc="-72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L</a:t>
              </a:r>
              <a:r>
                <a:rPr lang="fr-FR" sz="2000" spc="-72" noProof="0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es </a:t>
              </a:r>
              <a:r>
                <a:rPr lang="fr-FR" sz="2000" spc="-72" noProof="0" dirty="0">
                  <a:latin typeface="+mj-lt"/>
                  <a:ea typeface="Open Sans"/>
                  <a:cs typeface="Open Sans"/>
                  <a:sym typeface="Open Sans"/>
                </a:rPr>
                <a:t>repas (pris entre </a:t>
              </a:r>
              <a:r>
                <a:rPr lang="fr-FR" sz="2000" spc="-72" dirty="0">
                  <a:latin typeface="+mj-lt"/>
                  <a:ea typeface="Open Sans"/>
                  <a:cs typeface="Open Sans"/>
                  <a:sym typeface="Open Sans"/>
                </a:rPr>
                <a:t>2 accompagnements) sont remboursés sur présentation de justificatif </a:t>
              </a:r>
              <a:r>
                <a:rPr lang="fr-FR" sz="2000" strike="sngStrike" spc="-72" noProof="0" dirty="0">
                  <a:latin typeface="+mj-lt"/>
                  <a:ea typeface="Open Sans"/>
                  <a:cs typeface="Open Sans"/>
                  <a:sym typeface="Open Sans"/>
                </a:rPr>
                <a:t>;</a:t>
              </a:r>
              <a:endParaRPr lang="fr-FR" sz="2000" spc="-72" noProof="0" dirty="0">
                <a:latin typeface="+mj-lt"/>
                <a:ea typeface="Open Sans"/>
                <a:cs typeface="Open Sans"/>
                <a:sym typeface="Open Sans"/>
              </a:endParaRPr>
            </a:p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r>
                <a:rPr lang="fr-FR" sz="2000" spc="-72" noProof="0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Des avantages sociaux offerts par le CSE ;</a:t>
              </a:r>
            </a:p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r>
                <a:rPr lang="fr-FR" sz="2000" spc="-72" noProof="0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Un parcours d’intégration grâce au tutorat notamment ;</a:t>
              </a:r>
            </a:p>
            <a:p>
              <a:pPr marL="410226" lvl="1" indent="-205113" algn="just">
                <a:lnSpc>
                  <a:spcPts val="2660"/>
                </a:lnSpc>
                <a:spcAft>
                  <a:spcPts val="600"/>
                </a:spcAft>
                <a:buFont typeface="Arial"/>
                <a:buChar char="•"/>
              </a:pPr>
              <a:r>
                <a:rPr lang="fr-FR" sz="2000" spc="-72" noProof="0" dirty="0">
                  <a:solidFill>
                    <a:srgbClr val="000000"/>
                  </a:solidFill>
                  <a:latin typeface="+mj-lt"/>
                  <a:ea typeface="Open Sans"/>
                  <a:cs typeface="Open Sans"/>
                  <a:sym typeface="Open Sans"/>
                </a:rPr>
                <a:t>Un accès soutenu à la formation professionnelle.</a:t>
              </a:r>
            </a:p>
          </p:txBody>
        </p:sp>
      </p:grpSp>
      <p:grpSp>
        <p:nvGrpSpPr>
          <p:cNvPr id="20" name="Group 20">
            <a:extLst>
              <a:ext uri="{FF2B5EF4-FFF2-40B4-BE49-F238E27FC236}">
                <a16:creationId xmlns:a16="http://schemas.microsoft.com/office/drawing/2014/main" id="{8AB581C3-77E2-AA8E-73B1-76705FB3C704}"/>
              </a:ext>
            </a:extLst>
          </p:cNvPr>
          <p:cNvGrpSpPr/>
          <p:nvPr/>
        </p:nvGrpSpPr>
        <p:grpSpPr>
          <a:xfrm>
            <a:off x="253741" y="17468851"/>
            <a:ext cx="7523052" cy="762000"/>
            <a:chOff x="0" y="0"/>
            <a:chExt cx="1340663" cy="221549"/>
          </a:xfrm>
          <a:solidFill>
            <a:srgbClr val="53423B"/>
          </a:solidFill>
        </p:grpSpPr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24B7D1B7-A50A-64F5-9952-8C7F64F81373}"/>
                </a:ext>
              </a:extLst>
            </p:cNvPr>
            <p:cNvSpPr/>
            <p:nvPr/>
          </p:nvSpPr>
          <p:spPr>
            <a:xfrm>
              <a:off x="0" y="0"/>
              <a:ext cx="1340663" cy="221549"/>
            </a:xfrm>
            <a:custGeom>
              <a:avLst/>
              <a:gdLst/>
              <a:ahLst/>
              <a:cxnLst/>
              <a:rect l="l" t="t" r="r" b="b"/>
              <a:pathLst>
                <a:path w="1340663" h="221549">
                  <a:moveTo>
                    <a:pt x="0" y="0"/>
                  </a:moveTo>
                  <a:lnTo>
                    <a:pt x="1340663" y="0"/>
                  </a:lnTo>
                  <a:lnTo>
                    <a:pt x="1340663" y="221549"/>
                  </a:lnTo>
                  <a:lnTo>
                    <a:pt x="0" y="221549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fr-FR" noProof="0" dirty="0">
                <a:latin typeface="+mj-lt"/>
              </a:endParaRPr>
            </a:p>
          </p:txBody>
        </p:sp>
        <p:sp>
          <p:nvSpPr>
            <p:cNvPr id="22" name="TextBox 22">
              <a:extLst>
                <a:ext uri="{FF2B5EF4-FFF2-40B4-BE49-F238E27FC236}">
                  <a16:creationId xmlns:a16="http://schemas.microsoft.com/office/drawing/2014/main" id="{F6DE5F15-6B82-381D-5AD2-2FED84F0A2A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1340663" cy="259649"/>
            </a:xfrm>
            <a:prstGeom prst="rect">
              <a:avLst/>
            </a:prstGeom>
            <a:solidFill>
              <a:srgbClr val="544338"/>
            </a:solidFill>
          </p:spPr>
          <p:txBody>
            <a:bodyPr lIns="127000" tIns="127000" rIns="127000" bIns="127000" rtlCol="0" anchor="ctr"/>
            <a:lstStyle/>
            <a:p>
              <a:pPr algn="ctr">
                <a:lnSpc>
                  <a:spcPts val="3360"/>
                </a:lnSpc>
              </a:pPr>
              <a:r>
                <a:rPr lang="fr-FR" sz="2400" spc="-91" noProof="0" dirty="0">
                  <a:solidFill>
                    <a:srgbClr val="FFFFFF"/>
                  </a:solidFill>
                  <a:latin typeface="+mj-lt"/>
                  <a:ea typeface="Open Sans"/>
                  <a:cs typeface="Open Sans"/>
                  <a:sym typeface="Open Sans"/>
                </a:rPr>
                <a:t>Les candidatures de personnes en situation de handicap sont les bienvenues.</a:t>
              </a:r>
            </a:p>
          </p:txBody>
        </p:sp>
      </p:grpSp>
      <p:sp>
        <p:nvSpPr>
          <p:cNvPr id="25" name="TextBox 25">
            <a:extLst>
              <a:ext uri="{FF2B5EF4-FFF2-40B4-BE49-F238E27FC236}">
                <a16:creationId xmlns:a16="http://schemas.microsoft.com/office/drawing/2014/main" id="{5D136A2C-C25A-30CF-C646-6892C91606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945" y="18381975"/>
            <a:ext cx="14574317" cy="2147106"/>
          </a:xfrm>
          <a:prstGeom prst="rect">
            <a:avLst/>
          </a:prstGeom>
          <a:solidFill>
            <a:srgbClr val="AB9CA2"/>
          </a:solidFill>
        </p:spPr>
        <p:txBody>
          <a:bodyPr lIns="127000" tIns="127000" rIns="127000" bIns="127000" rtlCol="0" anchor="ctr"/>
          <a:lstStyle/>
          <a:p>
            <a:pPr algn="just">
              <a:lnSpc>
                <a:spcPts val="3220"/>
              </a:lnSpc>
            </a:pPr>
            <a:r>
              <a:rPr lang="fr-FR" sz="2300" spc="-87" noProof="0" dirty="0">
                <a:solidFill>
                  <a:srgbClr val="FFFFFF"/>
                </a:solidFill>
                <a:latin typeface="+mj-lt"/>
                <a:ea typeface="Open Sans"/>
                <a:cs typeface="Open Sans"/>
                <a:sym typeface="Open Sans"/>
              </a:rPr>
              <a:t>Merci d’envoyer un CV et une lettre de motivation à </a:t>
            </a:r>
            <a:r>
              <a:rPr lang="fr-FR" sz="2300" b="1" spc="-87" noProof="0" dirty="0">
                <a:solidFill>
                  <a:srgbClr val="851D59"/>
                </a:solidFill>
                <a:latin typeface="+mj-lt"/>
                <a:ea typeface="Open Sans Bold"/>
                <a:cs typeface="Open Sans Bold"/>
                <a:sym typeface="Open Sans Bold"/>
              </a:rPr>
              <a:t>Delphine DANIGO - Directrice du S</a:t>
            </a:r>
            <a:r>
              <a:rPr lang="fr-FR" sz="2300" b="1" spc="-87" dirty="0">
                <a:solidFill>
                  <a:srgbClr val="851D59"/>
                </a:solidFill>
                <a:latin typeface="+mj-lt"/>
                <a:ea typeface="Open Sans Bold"/>
                <a:cs typeface="Open Sans Bold"/>
                <a:sym typeface="Open Sans Bold"/>
              </a:rPr>
              <a:t>AAAIS MELINA </a:t>
            </a:r>
            <a:r>
              <a:rPr lang="fr-FR" sz="2300" spc="-87" noProof="0" dirty="0">
                <a:solidFill>
                  <a:srgbClr val="FFFFFF"/>
                </a:solidFill>
                <a:latin typeface="+mj-lt"/>
                <a:ea typeface="Open Sans"/>
                <a:cs typeface="Open Sans"/>
                <a:sym typeface="Open Sans"/>
              </a:rPr>
              <a:t>par courriel à : </a:t>
            </a:r>
            <a:r>
              <a:rPr lang="fr-FR" sz="2300" b="1" u="sng" spc="-87" dirty="0">
                <a:solidFill>
                  <a:srgbClr val="851D59"/>
                </a:solidFill>
                <a:latin typeface="+mj-lt"/>
                <a:ea typeface="Open Sans Bold"/>
                <a:cs typeface="Open Sans Bold"/>
                <a:sym typeface="Open Sans Bold"/>
              </a:rPr>
              <a:t>delphine</a:t>
            </a:r>
            <a:r>
              <a:rPr lang="fr-FR" sz="2300" b="1" u="sng" spc="-87" noProof="0" dirty="0">
                <a:solidFill>
                  <a:srgbClr val="851D59"/>
                </a:solidFill>
                <a:latin typeface="+mj-lt"/>
                <a:ea typeface="Open Sans Bold"/>
                <a:cs typeface="Open Sans Bold"/>
                <a:sym typeface="Open Sans Bold"/>
              </a:rPr>
              <a:t>.danigo@ipsis.org</a:t>
            </a:r>
            <a:r>
              <a:rPr lang="fr-FR" sz="2300" b="1" spc="-87" noProof="0" dirty="0">
                <a:solidFill>
                  <a:srgbClr val="851D59"/>
                </a:solidFill>
                <a:latin typeface="+mj-lt"/>
                <a:ea typeface="Open Sans Bold"/>
                <a:cs typeface="Open Sans Bold"/>
                <a:sym typeface="Open Sans Bold"/>
              </a:rPr>
              <a:t> </a:t>
            </a:r>
            <a:r>
              <a:rPr lang="fr-FR" sz="2300" b="1" spc="-87" noProof="0" dirty="0">
                <a:solidFill>
                  <a:srgbClr val="FFFFFF"/>
                </a:solidFill>
                <a:latin typeface="+mj-lt"/>
                <a:ea typeface="Open Sans"/>
                <a:cs typeface="Open Sans"/>
                <a:sym typeface="Open Sans"/>
              </a:rPr>
              <a:t>!</a:t>
            </a:r>
            <a:endParaRPr lang="fr-FR" sz="2300" spc="-87" noProof="0" dirty="0">
              <a:solidFill>
                <a:srgbClr val="FFFFFF"/>
              </a:solidFill>
              <a:latin typeface="+mj-lt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3220"/>
              </a:lnSpc>
            </a:pPr>
            <a:endParaRPr lang="fr-FR" sz="2300" spc="-87" noProof="0" dirty="0">
              <a:solidFill>
                <a:srgbClr val="FFFFFF"/>
              </a:solidFill>
              <a:latin typeface="+mj-lt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3220"/>
              </a:lnSpc>
            </a:pPr>
            <a:r>
              <a:rPr lang="fr-FR" sz="2300" i="1" spc="-87" noProof="0" dirty="0">
                <a:solidFill>
                  <a:srgbClr val="FFFFFF"/>
                </a:solidFill>
                <a:latin typeface="+mj-lt"/>
                <a:ea typeface="Open Sans"/>
                <a:cs typeface="Open Sans"/>
                <a:sym typeface="Open Sans"/>
              </a:rPr>
              <a:t>Parce que vous avez pris le temps de nous adresser votre candidature, nous nous engageons à vous répondre.</a:t>
            </a:r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ADF36BFD-693A-1C4D-5FF6-35695A81BC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410144" y="4264086"/>
            <a:ext cx="5860750" cy="1774065"/>
          </a:xfrm>
          <a:custGeom>
            <a:avLst/>
            <a:gdLst/>
            <a:ahLst/>
            <a:cxnLst/>
            <a:rect l="l" t="t" r="r" b="b"/>
            <a:pathLst>
              <a:path w="5860750" h="1774065">
                <a:moveTo>
                  <a:pt x="0" y="0"/>
                </a:moveTo>
                <a:lnTo>
                  <a:pt x="5860750" y="0"/>
                </a:lnTo>
                <a:lnTo>
                  <a:pt x="5860750" y="1774065"/>
                </a:lnTo>
                <a:lnTo>
                  <a:pt x="0" y="17740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>
              <a:latin typeface="+mj-lt"/>
            </a:endParaRPr>
          </a:p>
        </p:txBody>
      </p:sp>
      <p:sp>
        <p:nvSpPr>
          <p:cNvPr id="28" name="TextBox 28">
            <a:extLst>
              <a:ext uri="{FF2B5EF4-FFF2-40B4-BE49-F238E27FC236}">
                <a16:creationId xmlns:a16="http://schemas.microsoft.com/office/drawing/2014/main" id="{FF38996B-E047-923A-8611-3C7A25EEB6E6}"/>
              </a:ext>
            </a:extLst>
          </p:cNvPr>
          <p:cNvSpPr txBox="1"/>
          <p:nvPr/>
        </p:nvSpPr>
        <p:spPr>
          <a:xfrm>
            <a:off x="6716686" y="346025"/>
            <a:ext cx="8108347" cy="18464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99"/>
              </a:lnSpc>
            </a:pPr>
            <a:r>
              <a:rPr lang="en-US" sz="3499" b="1" spc="-132" dirty="0">
                <a:solidFill>
                  <a:srgbClr val="000000"/>
                </a:solidFill>
                <a:ea typeface="Open Sans Bold"/>
                <a:cs typeface="Open Sans Bold"/>
                <a:sym typeface="Open Sans Bold"/>
              </a:rPr>
              <a:t>Nous </a:t>
            </a:r>
            <a:r>
              <a:rPr lang="fr-FR" sz="3499" b="1" spc="-132" noProof="0" dirty="0">
                <a:solidFill>
                  <a:srgbClr val="000000"/>
                </a:solidFill>
                <a:ea typeface="Open Sans Bold"/>
                <a:cs typeface="Open Sans Bold"/>
                <a:sym typeface="Open Sans Bold"/>
              </a:rPr>
              <a:t>recrutons</a:t>
            </a:r>
            <a:r>
              <a:rPr lang="en-US" sz="3499" b="1" spc="-132" dirty="0">
                <a:solidFill>
                  <a:srgbClr val="000000"/>
                </a:solidFill>
                <a:ea typeface="Open Sans Bold"/>
                <a:cs typeface="Open Sans Bold"/>
                <a:sym typeface="Open Sans Bold"/>
              </a:rPr>
              <a:t> un (e) Ergothérapeute (H/F) pour le </a:t>
            </a:r>
            <a:r>
              <a:rPr lang="en-US" sz="3499" b="1" spc="-132" dirty="0">
                <a:ea typeface="Open Sans Bold"/>
                <a:cs typeface="Open Sans Bold"/>
                <a:sym typeface="Open Sans Bold"/>
              </a:rPr>
              <a:t>SAAAIS</a:t>
            </a:r>
            <a:r>
              <a:rPr lang="en-US" sz="3499" b="1" spc="-132" dirty="0">
                <a:solidFill>
                  <a:srgbClr val="000000"/>
                </a:solidFill>
                <a:ea typeface="Open Sans Bold"/>
                <a:cs typeface="Open Sans Bold"/>
                <a:sym typeface="Open Sans Bold"/>
              </a:rPr>
              <a:t> MELINA sis à </a:t>
            </a:r>
            <a:r>
              <a:rPr lang="en-US" sz="3499" b="1" spc="-132" dirty="0" err="1">
                <a:solidFill>
                  <a:srgbClr val="000000"/>
                </a:solidFill>
                <a:ea typeface="Open Sans Bold"/>
                <a:cs typeface="Open Sans Bold"/>
                <a:sym typeface="Open Sans Bold"/>
              </a:rPr>
              <a:t>Lognes</a:t>
            </a:r>
            <a:r>
              <a:rPr lang="en-US" sz="3499" b="1" spc="-132" dirty="0">
                <a:solidFill>
                  <a:srgbClr val="000000"/>
                </a:solidFill>
                <a:ea typeface="Open Sans Bold"/>
                <a:cs typeface="Open Sans Bold"/>
                <a:sym typeface="Open Sans Bold"/>
              </a:rPr>
              <a:t> (77).</a:t>
            </a:r>
          </a:p>
          <a:p>
            <a:pPr algn="ctr">
              <a:lnSpc>
                <a:spcPts val="4899"/>
              </a:lnSpc>
            </a:pPr>
            <a:endParaRPr lang="fr-FR" sz="3499" b="1" spc="-132" noProof="0" dirty="0">
              <a:solidFill>
                <a:srgbClr val="000000"/>
              </a:solidFill>
              <a:latin typeface="+mj-lt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29" name="TextBox 29">
            <a:extLst>
              <a:ext uri="{FF2B5EF4-FFF2-40B4-BE49-F238E27FC236}">
                <a16:creationId xmlns:a16="http://schemas.microsoft.com/office/drawing/2014/main" id="{DDD9FC35-25ED-9C14-0EF0-0A9CE8C5E698}"/>
              </a:ext>
            </a:extLst>
          </p:cNvPr>
          <p:cNvSpPr txBox="1"/>
          <p:nvPr/>
        </p:nvSpPr>
        <p:spPr>
          <a:xfrm>
            <a:off x="6742179" y="1760650"/>
            <a:ext cx="7960677" cy="857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360"/>
              </a:lnSpc>
            </a:pPr>
            <a:r>
              <a:rPr lang="fr-FR" sz="2800" b="1" spc="-91" noProof="0" dirty="0">
                <a:solidFill>
                  <a:srgbClr val="000000"/>
                </a:solidFill>
                <a:latin typeface="+mj-lt"/>
                <a:ea typeface="Open Sans Bold"/>
                <a:cs typeface="Open Sans Bold"/>
                <a:sym typeface="Open Sans Bold"/>
              </a:rPr>
              <a:t>Poste à temps plein, </a:t>
            </a:r>
            <a:r>
              <a:rPr lang="fr-FR" sz="2800" b="1" spc="-91" dirty="0">
                <a:solidFill>
                  <a:srgbClr val="000000"/>
                </a:solidFill>
                <a:latin typeface="+mj-lt"/>
                <a:ea typeface="Open Sans Bold"/>
                <a:cs typeface="Open Sans Bold"/>
                <a:sym typeface="Open Sans Bold"/>
              </a:rPr>
              <a:t>en CDI, </a:t>
            </a:r>
            <a:r>
              <a:rPr lang="fr-FR" sz="2800" b="1" spc="-91" noProof="0" dirty="0">
                <a:solidFill>
                  <a:srgbClr val="000000"/>
                </a:solidFill>
                <a:latin typeface="+mj-lt"/>
                <a:ea typeface="Open Sans Bold"/>
                <a:cs typeface="Open Sans Bold"/>
                <a:sym typeface="Open Sans Bold"/>
              </a:rPr>
              <a:t>à pourvoir à partir de septembre 2026.</a:t>
            </a:r>
          </a:p>
        </p:txBody>
      </p:sp>
      <p:sp>
        <p:nvSpPr>
          <p:cNvPr id="30" name="TextBox 30">
            <a:extLst>
              <a:ext uri="{FF2B5EF4-FFF2-40B4-BE49-F238E27FC236}">
                <a16:creationId xmlns:a16="http://schemas.microsoft.com/office/drawing/2014/main" id="{4D3BC29A-B4D1-A6C8-9489-DE356087CB5F}"/>
              </a:ext>
            </a:extLst>
          </p:cNvPr>
          <p:cNvSpPr txBox="1"/>
          <p:nvPr/>
        </p:nvSpPr>
        <p:spPr>
          <a:xfrm>
            <a:off x="6742179" y="2812319"/>
            <a:ext cx="7960677" cy="27511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080"/>
              </a:lnSpc>
            </a:pPr>
            <a:r>
              <a:rPr lang="fr-FR" sz="2000" i="1" spc="-83" dirty="0">
                <a:ea typeface="Open Sans Italics"/>
                <a:cs typeface="Open Sans Italics"/>
                <a:sym typeface="Open Sans Italics"/>
              </a:rPr>
              <a:t>L’association </a:t>
            </a:r>
            <a:r>
              <a:rPr lang="fr-FR" sz="2000" i="1" spc="-83" dirty="0" err="1">
                <a:ea typeface="Open Sans Italics"/>
                <a:cs typeface="Open Sans Italics"/>
                <a:sym typeface="Open Sans Italics"/>
              </a:rPr>
              <a:t>IpSIS</a:t>
            </a:r>
            <a:r>
              <a:rPr lang="fr-FR" sz="2000" i="1" spc="-83" dirty="0">
                <a:ea typeface="Open Sans Italics"/>
                <a:cs typeface="Open Sans Italics"/>
                <a:sym typeface="Open Sans Italics"/>
              </a:rPr>
              <a:t>, œuvrant </a:t>
            </a:r>
            <a:r>
              <a:rPr lang="fr-FR" sz="2000" i="1" spc="-83" dirty="0">
                <a:cs typeface="Open Sans Italics"/>
                <a:sym typeface="Open Sans Italics"/>
              </a:rPr>
              <a:t>dans le champ du handicap, recrute un/une Ergothérapeute au sein du SAAAIS MELINA. Ce service  </a:t>
            </a:r>
            <a:r>
              <a:rPr lang="fr-FR" sz="2000" i="1" spc="-83" dirty="0">
                <a:cs typeface="Open Sans Italics"/>
              </a:rPr>
              <a:t>accompagne 40 enfants âgés de 0 à 20 ans, en situation de handicap visuel. </a:t>
            </a:r>
            <a:r>
              <a:rPr lang="fr-FR" sz="2000" i="1" dirty="0"/>
              <a:t>Les interventions se déroulent essentiellement en ambulatoire (sur tout  le nord du 77) dans les différents lieux de vie des jeunes accompagnés : au domicile, dans les établissements scolaires (</a:t>
            </a:r>
            <a:r>
              <a:rPr lang="fr-FR" sz="2000" i="1" spc="-83" dirty="0">
                <a:cs typeface="Open Sans Italics"/>
              </a:rPr>
              <a:t>en milieu ordinaire écoles, collèges, lycées…. ou spécialisé : ULIS, IME…</a:t>
            </a:r>
            <a:r>
              <a:rPr lang="fr-FR" sz="2000" i="1" spc="-83" dirty="0">
                <a:ea typeface="Open Sans Italics"/>
                <a:cs typeface="Open Sans Italics"/>
                <a:sym typeface="Open Sans Italics"/>
              </a:rPr>
              <a:t>. </a:t>
            </a:r>
            <a:r>
              <a:rPr lang="fr-FR" sz="2000" i="1" dirty="0"/>
              <a:t>ou dans les lieux de vie sociale (</a:t>
            </a:r>
            <a:r>
              <a:rPr lang="fr-FR" sz="2000" i="1" spc="-83" dirty="0">
                <a:cs typeface="Open Sans Italics"/>
              </a:rPr>
              <a:t>crèches, centres de loisirs….</a:t>
            </a:r>
            <a:r>
              <a:rPr lang="fr-FR" sz="2000" i="1" dirty="0"/>
              <a:t>).</a:t>
            </a:r>
          </a:p>
        </p:txBody>
      </p:sp>
      <p:sp>
        <p:nvSpPr>
          <p:cNvPr id="31" name="TextBox 31">
            <a:extLst>
              <a:ext uri="{FF2B5EF4-FFF2-40B4-BE49-F238E27FC236}">
                <a16:creationId xmlns:a16="http://schemas.microsoft.com/office/drawing/2014/main" id="{4C286162-D228-20AA-7D5D-63E6CE4A9397}"/>
              </a:ext>
            </a:extLst>
          </p:cNvPr>
          <p:cNvSpPr txBox="1"/>
          <p:nvPr/>
        </p:nvSpPr>
        <p:spPr>
          <a:xfrm>
            <a:off x="12433300" y="5933461"/>
            <a:ext cx="2612073" cy="431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fr-FR" sz="2500" spc="-95" noProof="0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Le 8 avril </a:t>
            </a:r>
            <a:r>
              <a:rPr lang="fr-FR" sz="2500" spc="-95" dirty="0">
                <a:solidFill>
                  <a:srgbClr val="000000"/>
                </a:solidFill>
                <a:latin typeface="+mj-lt"/>
                <a:ea typeface="Open Sans"/>
                <a:cs typeface="Open Sans"/>
                <a:sym typeface="Open Sans"/>
              </a:rPr>
              <a:t>2026</a:t>
            </a:r>
            <a:endParaRPr lang="fr-FR" sz="2500" spc="-95" noProof="0" dirty="0">
              <a:solidFill>
                <a:srgbClr val="000000"/>
              </a:solidFill>
              <a:latin typeface="+mj-lt"/>
              <a:ea typeface="Open Sans"/>
              <a:cs typeface="Open Sans"/>
              <a:sym typeface="Open Sans"/>
            </a:endParaRPr>
          </a:p>
        </p:txBody>
      </p:sp>
      <p:sp>
        <p:nvSpPr>
          <p:cNvPr id="32" name="TextBox 32">
            <a:extLst>
              <a:ext uri="{FF2B5EF4-FFF2-40B4-BE49-F238E27FC236}">
                <a16:creationId xmlns:a16="http://schemas.microsoft.com/office/drawing/2014/main" id="{5DE3927B-727C-0960-1F06-168CE3C56B9B}"/>
              </a:ext>
            </a:extLst>
          </p:cNvPr>
          <p:cNvSpPr txBox="1"/>
          <p:nvPr/>
        </p:nvSpPr>
        <p:spPr>
          <a:xfrm>
            <a:off x="4122414" y="20518711"/>
            <a:ext cx="7226771" cy="7632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spc="-83" dirty="0" err="1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IpSIS</a:t>
            </a:r>
            <a:r>
              <a:rPr lang="en-US" sz="2200" spc="-83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 – SAAAIS MELINA</a:t>
            </a:r>
          </a:p>
          <a:p>
            <a:pPr algn="ctr">
              <a:lnSpc>
                <a:spcPts val="3080"/>
              </a:lnSpc>
            </a:pPr>
            <a:r>
              <a:rPr lang="en-US" sz="2200" spc="-83" dirty="0">
                <a:solidFill>
                  <a:srgbClr val="000000"/>
                </a:solidFill>
                <a:ea typeface="Open Sans"/>
                <a:cs typeface="Open Sans"/>
                <a:sym typeface="Open Sans"/>
              </a:rPr>
              <a:t>18 rue de la Maison Rouge – 77185 BONDY</a:t>
            </a:r>
          </a:p>
        </p:txBody>
      </p:sp>
      <p:sp>
        <p:nvSpPr>
          <p:cNvPr id="33" name="Rectangle 1">
            <a:extLst>
              <a:ext uri="{FF2B5EF4-FFF2-40B4-BE49-F238E27FC236}">
                <a16:creationId xmlns:a16="http://schemas.microsoft.com/office/drawing/2014/main" id="{FC4D9A1A-F070-4AA7-C493-4A1683121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5113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noProof="0" dirty="0"/>
          </a:p>
        </p:txBody>
      </p:sp>
      <p:pic>
        <p:nvPicPr>
          <p:cNvPr id="42" name="Image 41">
            <a:extLst>
              <a:ext uri="{FF2B5EF4-FFF2-40B4-BE49-F238E27FC236}">
                <a16:creationId xmlns:a16="http://schemas.microsoft.com/office/drawing/2014/main" id="{5CF95E91-18D8-AF72-4E02-3543C24BECA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757" y="170174"/>
            <a:ext cx="5401524" cy="4102964"/>
          </a:xfrm>
          <a:prstGeom prst="rect">
            <a:avLst/>
          </a:prstGeom>
        </p:spPr>
      </p:pic>
      <p:sp>
        <p:nvSpPr>
          <p:cNvPr id="2" name="TextBox 16">
            <a:extLst>
              <a:ext uri="{FF2B5EF4-FFF2-40B4-BE49-F238E27FC236}">
                <a16:creationId xmlns:a16="http://schemas.microsoft.com/office/drawing/2014/main" id="{D0BC2A80-6C87-7822-5C77-9BBE860A2D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857963" y="11484910"/>
            <a:ext cx="6993813" cy="1093899"/>
          </a:xfrm>
          <a:prstGeom prst="rect">
            <a:avLst/>
          </a:prstGeom>
          <a:solidFill>
            <a:srgbClr val="AB9CA2"/>
          </a:solidFill>
        </p:spPr>
        <p:txBody>
          <a:bodyPr lIns="127000" tIns="127000" rIns="127000" bIns="127000" rtlCol="0" anchor="ctr"/>
          <a:lstStyle/>
          <a:p>
            <a:pPr algn="l">
              <a:lnSpc>
                <a:spcPts val="3920"/>
              </a:lnSpc>
            </a:pPr>
            <a:r>
              <a:rPr lang="fr-FR" sz="2800" b="1" spc="-106" noProof="0" dirty="0">
                <a:solidFill>
                  <a:srgbClr val="8E0155"/>
                </a:solidFill>
                <a:latin typeface="+mj-lt"/>
                <a:ea typeface="Open Sans Bold"/>
                <a:cs typeface="Open Sans Bold"/>
                <a:sym typeface="Open Sans Bold"/>
              </a:rPr>
              <a:t> CE QUE NOUS OFFRONS</a:t>
            </a:r>
          </a:p>
        </p:txBody>
      </p:sp>
    </p:spTree>
    <p:extLst>
      <p:ext uri="{BB962C8B-B14F-4D97-AF65-F5344CB8AC3E}">
        <p14:creationId xmlns:p14="http://schemas.microsoft.com/office/powerpoint/2010/main" val="791406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545</Words>
  <Application>Microsoft Office PowerPoint</Application>
  <PresentationFormat>Personnalisé</PresentationFormat>
  <Paragraphs>44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Open Sans Bold</vt:lpstr>
      <vt:lpstr>Courier New</vt:lpstr>
      <vt:lpstr>Open Sans Italics</vt:lpstr>
      <vt:lpstr>Open Sans</vt:lpstr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ANNONCE</dc:title>
  <dc:creator>mathilde bourdeleix</dc:creator>
  <cp:lastModifiedBy>delphine.ragot</cp:lastModifiedBy>
  <cp:revision>33</cp:revision>
  <cp:lastPrinted>2026-04-08T12:03:51Z</cp:lastPrinted>
  <dcterms:created xsi:type="dcterms:W3CDTF">2006-08-16T00:00:00Z</dcterms:created>
  <dcterms:modified xsi:type="dcterms:W3CDTF">2026-05-12T10:34:10Z</dcterms:modified>
  <dc:identifier>DAGmAeKeA10</dc:identifier>
</cp:coreProperties>
</file>